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8" r:id="rId3"/>
    <p:sldId id="274" r:id="rId4"/>
    <p:sldId id="259" r:id="rId5"/>
    <p:sldId id="276" r:id="rId6"/>
    <p:sldId id="273" r:id="rId7"/>
    <p:sldId id="267" r:id="rId8"/>
    <p:sldId id="27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800000"/>
    <a:srgbClr val="FF99CC"/>
    <a:srgbClr val="9933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699" y="1161139"/>
            <a:ext cx="5789511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nukleární medicína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K/23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282061"/>
              </p:ext>
            </p:extLst>
          </p:nvPr>
        </p:nvGraphicFramePr>
        <p:xfrm>
          <a:off x="4727575" y="1160462"/>
          <a:ext cx="3816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hart" r:id="rId3" imgW="3943437" imgH="2733773" progId="MSGraph.Chart.8">
                  <p:embed followColorScheme="full"/>
                </p:oleObj>
              </mc:Choice>
              <mc:Fallback>
                <p:oleObj name="Chart" r:id="rId3" imgW="3943437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1160462"/>
                        <a:ext cx="3816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096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675618"/>
              </p:ext>
            </p:extLst>
          </p:nvPr>
        </p:nvGraphicFramePr>
        <p:xfrm>
          <a:off x="736600" y="117157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Chart" r:id="rId5" imgW="3724442" imgH="2733773" progId="MSGraph.Chart.8">
                  <p:embed followColorScheme="full"/>
                </p:oleObj>
              </mc:Choice>
              <mc:Fallback>
                <p:oleObj name="Chart" r:id="rId5" imgW="3724442" imgH="2733773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600" y="117157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</a:t>
            </a:r>
            <a:r>
              <a:rPr lang="cs-CZ" sz="1200" dirty="0"/>
              <a:t>–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20077"/>
              </p:ext>
            </p:extLst>
          </p:nvPr>
        </p:nvGraphicFramePr>
        <p:xfrm>
          <a:off x="346747" y="1773047"/>
          <a:ext cx="6567009" cy="3066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1934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1387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0414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51767"/>
              </p:ext>
            </p:extLst>
          </p:nvPr>
        </p:nvGraphicFramePr>
        <p:xfrm>
          <a:off x="3060700" y="1363663"/>
          <a:ext cx="3611563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Chart" r:id="rId3" imgW="3619672" imgH="2152705" progId="MSGraph.Chart.8">
                  <p:embed followColorScheme="full"/>
                </p:oleObj>
              </mc:Choice>
              <mc:Fallback>
                <p:oleObj name="Chart" r:id="rId3" imgW="3619672" imgH="2152705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211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97449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09231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4" b="8681"/>
          <a:stretch/>
        </p:blipFill>
        <p:spPr>
          <a:xfrm>
            <a:off x="0" y="769257"/>
            <a:ext cx="9144000" cy="498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78858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74833"/>
              </p:ext>
            </p:extLst>
          </p:nvPr>
        </p:nvGraphicFramePr>
        <p:xfrm>
          <a:off x="2735263" y="1123950"/>
          <a:ext cx="3030537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Chart" r:id="rId3" imgW="3038330" imgH="2790711" progId="MSGraph.Chart.8">
                  <p:embed followColorScheme="full"/>
                </p:oleObj>
              </mc:Choice>
              <mc:Fallback>
                <p:oleObj name="Chart" r:id="rId3" imgW="3038330" imgH="279071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278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46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37331"/>
              </p:ext>
            </p:extLst>
          </p:nvPr>
        </p:nvGraphicFramePr>
        <p:xfrm>
          <a:off x="123724" y="1576554"/>
          <a:ext cx="2705740" cy="4353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5740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54797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odborná laboratoř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33142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421826"/>
              </p:ext>
            </p:extLst>
          </p:nvPr>
        </p:nvGraphicFramePr>
        <p:xfrm>
          <a:off x="5553075" y="1104900"/>
          <a:ext cx="30384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Chart" r:id="rId5" imgW="3038330" imgH="2895537" progId="MSGraph.Chart.8">
                  <p:embed followColorScheme="full"/>
                </p:oleObj>
              </mc:Choice>
              <mc:Fallback>
                <p:oleObj name="Chart" r:id="rId5" imgW="3038330" imgH="2895537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127768" y="969646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léčených pacientů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411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Diagnostická činnost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829058"/>
              </p:ext>
            </p:extLst>
          </p:nvPr>
        </p:nvGraphicFramePr>
        <p:xfrm>
          <a:off x="495299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Graf" r:id="rId3" imgW="3924171" imgH="2743315" progId="MSGraph.Chart.8">
                  <p:embed followColorScheme="full"/>
                </p:oleObj>
              </mc:Choice>
              <mc:Fallback>
                <p:oleObj name="Graf" r:id="rId3" imgW="3924171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99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/>
          <p:cNvCxnSpPr/>
          <p:nvPr/>
        </p:nvCxnSpPr>
        <p:spPr>
          <a:xfrm>
            <a:off x="2295154" y="365286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2527910" y="3513750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elkem v ordinaci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14"/>
          <p:cNvCxnSpPr/>
          <p:nvPr/>
        </p:nvCxnSpPr>
        <p:spPr>
          <a:xfrm>
            <a:off x="2295154" y="3946474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/>
          <p:nvPr/>
        </p:nvSpPr>
        <p:spPr>
          <a:xfrm>
            <a:off x="2527910" y="3815669"/>
            <a:ext cx="2021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it-IT" dirty="0"/>
              <a:t>elkem v ordinaci</a:t>
            </a:r>
            <a:r>
              <a:rPr lang="cs-CZ" dirty="0"/>
              <a:t> </a:t>
            </a:r>
            <a:r>
              <a:rPr lang="it-IT" dirty="0"/>
              <a:t>in vivo</a:t>
            </a:r>
            <a:r>
              <a:rPr lang="cs-CZ" dirty="0"/>
              <a:t>: ostatní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840491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1" name="TextBox 4"/>
          <p:cNvSpPr txBox="1"/>
          <p:nvPr/>
        </p:nvSpPr>
        <p:spPr>
          <a:xfrm rot="16200000">
            <a:off x="-212690" y="1745673"/>
            <a:ext cx="11544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</a:t>
            </a:r>
          </a:p>
        </p:txBody>
      </p:sp>
      <p:cxnSp>
        <p:nvCxnSpPr>
          <p:cNvPr id="12" name="Straight Connector 16"/>
          <p:cNvCxnSpPr/>
          <p:nvPr/>
        </p:nvCxnSpPr>
        <p:spPr>
          <a:xfrm>
            <a:off x="2295154" y="3794742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/>
          <p:nvPr/>
        </p:nvSpPr>
        <p:spPr>
          <a:xfrm>
            <a:off x="2527910" y="3663937"/>
            <a:ext cx="2549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it-IT" dirty="0"/>
              <a:t>elkem v ordinaci</a:t>
            </a:r>
            <a:r>
              <a:rPr lang="cs-CZ" dirty="0"/>
              <a:t> </a:t>
            </a:r>
            <a:r>
              <a:rPr lang="it-IT" dirty="0"/>
              <a:t>in vivo</a:t>
            </a:r>
            <a:r>
              <a:rPr lang="cs-CZ" dirty="0"/>
              <a:t>: pro péči ústavní</a:t>
            </a:r>
          </a:p>
        </p:txBody>
      </p:sp>
      <p:graphicFrame>
        <p:nvGraphicFramePr>
          <p:cNvPr id="1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309401"/>
              </p:ext>
            </p:extLst>
          </p:nvPr>
        </p:nvGraphicFramePr>
        <p:xfrm>
          <a:off x="4770167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hart" r:id="rId5" imgW="3724442" imgH="2743200" progId="MSGraph.Chart.8">
                  <p:embed followColorScheme="full"/>
                </p:oleObj>
              </mc:Choice>
              <mc:Fallback>
                <p:oleObj name="Chart" r:id="rId5" imgW="3724442" imgH="2743200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70167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2"/>
          <p:cNvCxnSpPr/>
          <p:nvPr/>
        </p:nvCxnSpPr>
        <p:spPr>
          <a:xfrm>
            <a:off x="6372782" y="364915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3"/>
          <p:cNvSpPr txBox="1"/>
          <p:nvPr/>
        </p:nvSpPr>
        <p:spPr>
          <a:xfrm>
            <a:off x="6605538" y="3510036"/>
            <a:ext cx="15696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elkem v ordinaci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in vivo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4"/>
          <p:cNvCxnSpPr/>
          <p:nvPr/>
        </p:nvCxnSpPr>
        <p:spPr>
          <a:xfrm>
            <a:off x="6372782" y="3942760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5"/>
          <p:cNvSpPr txBox="1"/>
          <p:nvPr/>
        </p:nvSpPr>
        <p:spPr>
          <a:xfrm>
            <a:off x="6605538" y="3811955"/>
            <a:ext cx="2021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it-IT" dirty="0"/>
              <a:t>elkem v ordinaci</a:t>
            </a:r>
            <a:r>
              <a:rPr lang="cs-CZ" dirty="0"/>
              <a:t> </a:t>
            </a:r>
            <a:r>
              <a:rPr lang="it-IT" dirty="0"/>
              <a:t>in vivo</a:t>
            </a:r>
            <a:r>
              <a:rPr lang="cs-CZ" dirty="0"/>
              <a:t>: ostatní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936444" y="333686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"/>
          <p:cNvSpPr txBox="1"/>
          <p:nvPr/>
        </p:nvSpPr>
        <p:spPr>
          <a:xfrm rot="16200000">
            <a:off x="3641523" y="1741959"/>
            <a:ext cx="20473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vyšetření na 1000 osob</a:t>
            </a:r>
          </a:p>
        </p:txBody>
      </p:sp>
      <p:cxnSp>
        <p:nvCxnSpPr>
          <p:cNvPr id="22" name="Straight Connector 16"/>
          <p:cNvCxnSpPr/>
          <p:nvPr/>
        </p:nvCxnSpPr>
        <p:spPr>
          <a:xfrm>
            <a:off x="6372782" y="3791028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7"/>
          <p:cNvSpPr txBox="1"/>
          <p:nvPr/>
        </p:nvSpPr>
        <p:spPr>
          <a:xfrm>
            <a:off x="6605538" y="3660223"/>
            <a:ext cx="2549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c</a:t>
            </a:r>
            <a:r>
              <a:rPr lang="it-IT" dirty="0"/>
              <a:t>elkem v ordinaci</a:t>
            </a:r>
            <a:r>
              <a:rPr lang="cs-CZ" dirty="0"/>
              <a:t> </a:t>
            </a:r>
            <a:r>
              <a:rPr lang="it-IT" dirty="0"/>
              <a:t>in vivo</a:t>
            </a:r>
            <a:r>
              <a:rPr lang="cs-CZ" dirty="0"/>
              <a:t>: pro péči ústavní</a:t>
            </a:r>
          </a:p>
        </p:txBody>
      </p:sp>
    </p:spTree>
    <p:extLst>
      <p:ext uri="{BB962C8B-B14F-4D97-AF65-F5344CB8AC3E}">
        <p14:creationId xmlns:p14="http://schemas.microsoft.com/office/powerpoint/2010/main" val="37832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2403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Terapeutická činnost</a:t>
            </a:r>
          </a:p>
        </p:txBody>
      </p:sp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92704"/>
              </p:ext>
            </p:extLst>
          </p:nvPr>
        </p:nvGraphicFramePr>
        <p:xfrm>
          <a:off x="495299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Graf" r:id="rId3" imgW="3924171" imgH="2743315" progId="MSGraph.Chart.8">
                  <p:embed followColorScheme="full"/>
                </p:oleObj>
              </mc:Choice>
              <mc:Fallback>
                <p:oleObj name="Graf" r:id="rId3" imgW="3924171" imgH="2743315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299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2"/>
          <p:cNvCxnSpPr/>
          <p:nvPr/>
        </p:nvCxnSpPr>
        <p:spPr>
          <a:xfrm>
            <a:off x="2250550" y="365286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/>
          <p:nvPr/>
        </p:nvSpPr>
        <p:spPr>
          <a:xfrm>
            <a:off x="2483306" y="351375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elkem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14"/>
          <p:cNvCxnSpPr/>
          <p:nvPr/>
        </p:nvCxnSpPr>
        <p:spPr>
          <a:xfrm>
            <a:off x="2250550" y="3946474"/>
            <a:ext cx="232756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5"/>
          <p:cNvSpPr txBox="1"/>
          <p:nvPr/>
        </p:nvSpPr>
        <p:spPr>
          <a:xfrm>
            <a:off x="2483306" y="3815669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 ambulantním oddělení NM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13771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9" name="TextBox 4"/>
          <p:cNvSpPr txBox="1"/>
          <p:nvPr/>
        </p:nvSpPr>
        <p:spPr>
          <a:xfrm rot="16200000">
            <a:off x="-492414" y="1745673"/>
            <a:ext cx="171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léčených pacientů</a:t>
            </a:r>
          </a:p>
        </p:txBody>
      </p:sp>
      <p:cxnSp>
        <p:nvCxnSpPr>
          <p:cNvPr id="10" name="Straight Connector 16"/>
          <p:cNvCxnSpPr/>
          <p:nvPr/>
        </p:nvCxnSpPr>
        <p:spPr>
          <a:xfrm>
            <a:off x="2250550" y="3794742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2483306" y="3663937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 lůžkovém oddělení NM</a:t>
            </a:r>
          </a:p>
        </p:txBody>
      </p:sp>
      <p:graphicFrame>
        <p:nvGraphicFramePr>
          <p:cNvPr id="1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7304"/>
              </p:ext>
            </p:extLst>
          </p:nvPr>
        </p:nvGraphicFramePr>
        <p:xfrm>
          <a:off x="4985518" y="642360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Chart" r:id="rId5" imgW="3924148" imgH="2743200" progId="MSGraph.Chart.8">
                  <p:embed followColorScheme="full"/>
                </p:oleObj>
              </mc:Choice>
              <mc:Fallback>
                <p:oleObj name="Chart" r:id="rId5" imgW="3924148" imgH="2743200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5518" y="642360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2"/>
          <p:cNvCxnSpPr/>
          <p:nvPr/>
        </p:nvCxnSpPr>
        <p:spPr>
          <a:xfrm>
            <a:off x="6623905" y="365286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6856661" y="351375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000" dirty="0">
                <a:latin typeface="Arial" panose="020B0604020202020204" pitchFamily="34" charset="0"/>
                <a:cs typeface="Arial" panose="020B0604020202020204" pitchFamily="34" charset="0"/>
              </a:rPr>
              <a:t>elkem</a:t>
            </a:r>
            <a:endParaRPr lang="cs-C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4"/>
          <p:cNvCxnSpPr/>
          <p:nvPr/>
        </p:nvCxnSpPr>
        <p:spPr>
          <a:xfrm>
            <a:off x="6623905" y="3946474"/>
            <a:ext cx="232756" cy="0"/>
          </a:xfrm>
          <a:prstGeom prst="line">
            <a:avLst/>
          </a:prstGeom>
          <a:ln w="127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6856661" y="3815669"/>
            <a:ext cx="18565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 ambulantním oddělení NM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187126" y="333888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0" name="TextBox 4"/>
          <p:cNvSpPr txBox="1"/>
          <p:nvPr/>
        </p:nvSpPr>
        <p:spPr>
          <a:xfrm rot="16200000">
            <a:off x="3978569" y="1646170"/>
            <a:ext cx="17524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léčených pacientů </a:t>
            </a:r>
            <a:b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100 000 osob</a:t>
            </a:r>
          </a:p>
        </p:txBody>
      </p:sp>
      <p:cxnSp>
        <p:nvCxnSpPr>
          <p:cNvPr id="21" name="Straight Connector 16"/>
          <p:cNvCxnSpPr/>
          <p:nvPr/>
        </p:nvCxnSpPr>
        <p:spPr>
          <a:xfrm>
            <a:off x="6623905" y="3794742"/>
            <a:ext cx="232756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7"/>
          <p:cNvSpPr txBox="1"/>
          <p:nvPr/>
        </p:nvSpPr>
        <p:spPr>
          <a:xfrm>
            <a:off x="6856661" y="3663937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 lůžkovém oddělení NM</a:t>
            </a:r>
          </a:p>
        </p:txBody>
      </p:sp>
    </p:spTree>
    <p:extLst>
      <p:ext uri="{BB962C8B-B14F-4D97-AF65-F5344CB8AC3E}">
        <p14:creationId xmlns:p14="http://schemas.microsoft.com/office/powerpoint/2010/main" val="192278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293</Words>
  <Application>Microsoft Office PowerPoint</Application>
  <PresentationFormat>Předvádění na obrazovce (4:3)</PresentationFormat>
  <Paragraphs>89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nukleární medicína 2007–2016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76</cp:revision>
  <dcterms:created xsi:type="dcterms:W3CDTF">2016-09-04T18:54:49Z</dcterms:created>
  <dcterms:modified xsi:type="dcterms:W3CDTF">2017-10-03T08:37:31Z</dcterms:modified>
</cp:coreProperties>
</file>